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2"/>
  </p:notesMasterIdLst>
  <p:sldIdLst>
    <p:sldId id="272" r:id="rId5"/>
    <p:sldId id="268" r:id="rId6"/>
    <p:sldId id="261" r:id="rId7"/>
    <p:sldId id="262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8" r:id="rId19"/>
    <p:sldId id="290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291" r:id="rId29"/>
    <p:sldId id="276" r:id="rId30"/>
    <p:sldId id="27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A16C20-1D15-49B2-A02F-EE7372BA543B}" v="5" dt="2025-03-30T14:38:44.1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53" autoAdjust="0"/>
    <p:restoredTop sz="94598" autoAdjust="0"/>
  </p:normalViewPr>
  <p:slideViewPr>
    <p:cSldViewPr snapToGrid="0">
      <p:cViewPr varScale="1">
        <p:scale>
          <a:sx n="104" d="100"/>
          <a:sy n="104" d="100"/>
        </p:scale>
        <p:origin x="258" y="114"/>
      </p:cViewPr>
      <p:guideLst>
        <p:guide orient="horz" pos="30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eg>
</file>

<file path=ppt/media/image23.jp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B580E-BB12-458A-8A67-A4E85A97E57A}" type="datetimeFigureOut">
              <a:rPr lang="en-US" smtClean="0"/>
              <a:t>4/2/2025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85773-E831-40C3-B08E-FE9BDAA693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957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E162AE6-C2BA-4446-A2D9-41A8F1A6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A267802-5F0D-4EE1-AF9D-EF2E4F23C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75" y="0"/>
            <a:ext cx="43861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728D93-929A-4CAF-A102-3C217E917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361" y="428903"/>
            <a:ext cx="3071005" cy="3051391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pPr>
              <a:tabLst>
                <a:tab pos="3370263" algn="l"/>
              </a:tabLst>
            </a:pPr>
            <a:endParaRPr lang="en-US" sz="4000" dirty="0">
              <a:solidFill>
                <a:schemeClr val="tx2">
                  <a:alpha val="75000"/>
                </a:schemeClr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81702E9-0038-4210-9FAB-E76C1EF85C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4876" y="5116529"/>
            <a:ext cx="2948684" cy="955497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/>
                </a:solidFill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subtitle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E1655C-FA7C-42D9-8EE1-E7CF6988A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47565" flipH="1">
            <a:off x="1747479" y="3853642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441E9C-E7AE-4B2E-A8FF-F364980D903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3024" y="0"/>
            <a:ext cx="7808976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283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60" userDrawn="1">
          <p15:clr>
            <a:srgbClr val="FBAE40"/>
          </p15:clr>
        </p15:guide>
        <p15:guide id="2" pos="39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806039"/>
            <a:ext cx="3200400" cy="584548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90588"/>
            <a:ext cx="3200400" cy="375126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1800575"/>
            <a:ext cx="3200400" cy="584549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2385125"/>
            <a:ext cx="3200400" cy="375126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66A9EA3-4B2B-44BD-8135-846BF60266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1814" y="1802952"/>
            <a:ext cx="3200400" cy="584549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01C28FB9-37EE-45F6-9277-9FEC0E6CEB2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1814" y="2387502"/>
            <a:ext cx="3200400" cy="375126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965917B-0400-40F0-91DA-4F97FE7238EB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564A176B-530D-46DF-8C22-CB3E325D3F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64458CC-87E8-440C-A9E9-D8E1E0B493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501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66D479CE-2DE1-4800-948F-385C3CF20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F2DE27B3-A066-47FC-9ACB-6CB080C41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375939"/>
            <a:ext cx="5448300" cy="1240966"/>
          </a:xfrm>
        </p:spPr>
        <p:txBody>
          <a:bodyPr anchor="ctr">
            <a:normAutofit/>
          </a:bodyPr>
          <a:lstStyle>
            <a:lvl1pPr algn="l">
              <a:defRPr/>
            </a:lvl1pPr>
          </a:lstStyle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0B2E2283-471F-4157-98F4-1943DA10B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001" y="2688119"/>
            <a:ext cx="5115674" cy="350745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F58127D-BBD9-4655-BEA6-910217857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8272" y="65836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C4E959CE-E323-4F7E-9D53-6DE5DD8650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8272" y="358444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5F4C50B-50BD-44F1-9148-992E83F5B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25809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764E3EF-900F-4400-84C4-63FBEBB87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3E1CB21E-42E2-4942-BCAD-66952AABB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ABDF6841-1F86-481B-A857-4E5AC26726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1285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2FD219BD-0F2E-4CDF-AEB4-C1D73E0F1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5">
            <a:extLst>
              <a:ext uri="{FF2B5EF4-FFF2-40B4-BE49-F238E27FC236}">
                <a16:creationId xmlns:a16="http://schemas.microsoft.com/office/drawing/2014/main" id="{1A909C9B-71E1-4575-BD94-8C51142F0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647700"/>
            <a:ext cx="3680395" cy="1403343"/>
          </a:xfrm>
        </p:spPr>
        <p:txBody>
          <a:bodyPr anchor="ctr">
            <a:normAutofit/>
          </a:bodyPr>
          <a:lstStyle>
            <a:lvl1pPr algn="ctr">
              <a:defRPr/>
            </a:lvl1pPr>
          </a:lstStyle>
          <a:p>
            <a:pPr algn="ctr"/>
            <a:endParaRPr lang="en-US" dirty="0"/>
          </a:p>
        </p:txBody>
      </p:sp>
      <p:sp>
        <p:nvSpPr>
          <p:cNvPr id="8" name="Content Placeholder 16">
            <a:extLst>
              <a:ext uri="{FF2B5EF4-FFF2-40B4-BE49-F238E27FC236}">
                <a16:creationId xmlns:a16="http://schemas.microsoft.com/office/drawing/2014/main" id="{3B6580BC-B32B-4393-8B19-2B3F6B90F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683104"/>
            <a:ext cx="3364358" cy="3673245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316BEC-AB1A-4058-9324-07F332198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B07FB4E-AACE-4322-82D4-4DA4A816164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5048" y="0"/>
            <a:ext cx="7616952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0DE4BD-38C7-497D-AE63-0EC22E33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D80C8-9EBF-4D2D-A9FA-CC9421EA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ADF-3ADD-483D-A721-14E3EEE2C13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4CA4665-3BE9-407E-884C-8EA287083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2099" y="2302005"/>
            <a:ext cx="2253018" cy="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0693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81C62-6E66-44D5-83D2-BADCC7373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113" y="2851343"/>
            <a:ext cx="8490581" cy="1746195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0A7876-9D0C-4685-8088-6FED23C9B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7350" y="4846921"/>
            <a:ext cx="6632107" cy="951488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>
                    <a:alpha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E679A24-160E-440A-9984-8923BC4B8DD8}"/>
              </a:ext>
            </a:extLst>
          </p:cNvPr>
          <p:cNvSpPr/>
          <p:nvPr/>
        </p:nvSpPr>
        <p:spPr>
          <a:xfrm rot="20618895" flipH="1">
            <a:off x="5561167" y="1911565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0660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6100-27A9-4A24-9347-29B6A9BA4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311718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350C3-3185-4A0E-9E1F-504D7E6E0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26924"/>
            <a:ext cx="10515600" cy="126272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75714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902F6-08C1-4F71-90D1-FCA6563ECE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11756"/>
            <a:ext cx="5181600" cy="43652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FB0FE5-5497-4854-B57F-7955ADCBC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11756"/>
            <a:ext cx="5181600" cy="43652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B698B4-B17B-4FAB-894D-5400BDEC9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F5B355-1608-4ECA-8C03-3ABD722BC611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8684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58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37465-F6D9-414A-9829-B2793D3A5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7698"/>
            <a:ext cx="4061821" cy="15585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35B2F-EF96-4A99-8082-911D63A37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47699"/>
            <a:ext cx="6172200" cy="52133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EE3AB-F64B-4276-8303-CAE4B4F1D7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6256"/>
            <a:ext cx="4061821" cy="366273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189360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43B7E-262A-4834-9437-C20690BF2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9FC6C5-CFC6-43FC-9CD2-EB131734FA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67985"/>
            <a:ext cx="6172200" cy="499306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CAD41B-4C7D-4884-B895-CFDA0A447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136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665A6970-043A-47D8-B545-755078B0D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86AC1DD3-428F-4C39-A551-E13ABD51B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>
            <a:normAutofit/>
          </a:bodyPr>
          <a:lstStyle/>
          <a:p>
            <a:pPr algn="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61C8BF-A13F-41C7-AD96-FF1FF2487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72000" y="1344305"/>
            <a:ext cx="0" cy="1610436"/>
          </a:xfrm>
          <a:prstGeom prst="line">
            <a:avLst/>
          </a:prstGeom>
          <a:ln w="19050">
            <a:solidFill>
              <a:schemeClr val="accent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C48B2C18-58F4-4964-8F53-1A6C5CA46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647700"/>
            <a:ext cx="6401231" cy="2982604"/>
          </a:xfrm>
        </p:spPr>
        <p:txBody>
          <a:bodyPr anchor="ctr">
            <a:normAutofit/>
          </a:bodyPr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0AF7978-E274-4580-9576-25C42D06B2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7512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C26149A3-CFBC-4F7F-B065-171177885A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16041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47CA6D41-6659-4919-BF3F-FCA2AB53F4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6457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20E6777B-4AD1-427E-904E-21086E731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310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7E0D4C96-36DA-4C90-B4F7-FD78F9F06E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DCC27624-76B0-4BB8-B6D9-C01BCCE65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E5D71582-7D60-491E-945E-00A9A6A2E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8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A283E6C1-A698-44ED-B112-2185C527C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B8DA9715-F69D-45C0-8C20-D23271722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1034470"/>
            <a:ext cx="10515600" cy="899783"/>
          </a:xfrm>
        </p:spPr>
        <p:txBody>
          <a:bodyPr wrap="none" anchor="ctr">
            <a:noAutofit/>
          </a:bodyPr>
          <a:lstStyle>
            <a:lvl1pPr algn="l">
              <a:spcBef>
                <a:spcPts val="0"/>
              </a:spcBef>
              <a:defRPr baseline="0"/>
            </a:lvl1pPr>
          </a:lstStyle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A11834F-2E86-44CF-9B7B-879C54D3E3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9069" y="1900962"/>
            <a:ext cx="10292340" cy="1954213"/>
          </a:xfrm>
        </p:spPr>
        <p:txBody>
          <a:bodyPr anchor="t"/>
          <a:lstStyle>
            <a:lvl1pPr marL="0" indent="0" algn="just">
              <a:buNone/>
              <a:defRPr baseline="0"/>
            </a:lvl1pPr>
            <a:lvl2pPr marL="274320" indent="0" algn="ctr">
              <a:buFont typeface="Arial" panose="020B0604020202020204" pitchFamily="34" charset="0"/>
              <a:buNone/>
              <a:defRPr/>
            </a:lvl2pPr>
            <a:lvl3pPr marL="228600" indent="0" algn="ctr">
              <a:buNone/>
              <a:defRPr/>
            </a:lvl3pPr>
            <a:lvl4pPr marL="640080" indent="0" algn="ctr">
              <a:buFont typeface="Arial" panose="020B0604020202020204" pitchFamily="34" charset="0"/>
              <a:buNone/>
              <a:defRPr/>
            </a:lvl4pPr>
            <a:lvl5pPr marL="685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6B13C98-6A68-488A-A861-3651BEFFDB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160520"/>
            <a:ext cx="4067175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2938ABF9-B914-4702-BD3C-440D785C4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A8DDEC8E-7A5B-45B1-87C2-928F65F6DC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59936" y="4160520"/>
            <a:ext cx="4133088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3D694128-BF72-4548-B72F-CAFBFD234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5E558F1D-66DC-426F-B815-D10EB6BC4E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93024" y="4160520"/>
            <a:ext cx="4005072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C1452B-8D51-4F49-9A26-8D49BCE7A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50899" y="1555564"/>
            <a:ext cx="4290204" cy="0"/>
          </a:xfrm>
          <a:prstGeom prst="line">
            <a:avLst/>
          </a:prstGeom>
          <a:ln w="19050">
            <a:solidFill>
              <a:schemeClr val="accent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68719BE9-7631-4214-B581-04437DDA5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76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6AF1EB8-173E-4BDF-9FB9-340DC5FC2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44A6C40-5A2B-4859-A8AE-52464ACB6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5059252"/>
            <a:ext cx="6874327" cy="1209275"/>
          </a:xfrm>
        </p:spPr>
        <p:txBody>
          <a:bodyPr anchor="ctr">
            <a:normAutofit/>
          </a:bodyPr>
          <a:lstStyle>
            <a:lvl1pPr algn="l">
              <a:defRPr/>
            </a:lvl1pPr>
          </a:lstStyle>
          <a:p>
            <a:pPr algn="r"/>
            <a:endParaRPr lang="en-US" sz="4000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4839C935-8C88-4E41-9CDE-772FDA3DD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5056632"/>
            <a:ext cx="3392445" cy="1207008"/>
          </a:xfrm>
        </p:spPr>
        <p:txBody>
          <a:bodyPr anchor="ctr">
            <a:normAutofit/>
          </a:bodyPr>
          <a:lstStyle>
            <a:lvl1pPr marL="0" indent="0">
              <a:buNone/>
              <a:defRPr/>
            </a:lvl1pPr>
          </a:lstStyle>
          <a:p>
            <a:pPr algn="l"/>
            <a:endParaRPr lang="en-US" sz="1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0C6FCBF-78C9-4160-8C8D-C0846C6D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810499" y="5187442"/>
            <a:ext cx="0" cy="875607"/>
          </a:xfrm>
          <a:prstGeom prst="line">
            <a:avLst/>
          </a:prstGeom>
          <a:ln w="15875">
            <a:solidFill>
              <a:schemeClr val="accent1">
                <a:lumMod val="75000"/>
                <a:alpha val="8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950CA0E-635B-46DC-8900-0DD2B472AF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4562856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73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3"/>
            <a:ext cx="10515600" cy="35452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1976FF6-0FAE-4806-A07E-BE4D741168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42FFD90-937D-4551-9F0C-7A5B0C78E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ED25ED3-40D6-4D4C-BEF6-506E3E31B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619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A8FC83D-BE6C-46F7-A2C9-654DF8EBE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733" y="1679441"/>
            <a:ext cx="10890565" cy="589966"/>
          </a:xfrm>
        </p:spPr>
        <p:txBody>
          <a:bodyPr>
            <a:normAutofit fontScale="90000"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CC3F9D0-953E-45A7-BFD7-C86C68B23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3726" y="2273661"/>
            <a:ext cx="7910623" cy="447630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endParaRPr lang="en-US" sz="160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736BCE2-FC35-4992-A912-AF5A5C4EC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507004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4AA409B-17E7-4D49-8F3B-D390302E24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C4FB1A9C-83D8-426D-B62B-A5F7457A969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7920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DD44DD-0676-4A2C-9EC4-8E209307EB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69BC53C-DA37-4270-B44D-B7A92152AA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AFE14D8-0C2B-4AA6-AE7E-75C2C63C2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79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9828424-127F-4F45-AF20-1DAA152557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5D83CCE-F7E1-4106-84E1-6C261DDBB1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8126735-73E8-4B98-81A3-AAE94B69F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807AB57C-FB2F-4687-A53B-10BC93C061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3811" y="2266497"/>
            <a:ext cx="2441448" cy="1682496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000D73B6-1C0A-4F47-AA94-E1B7667F206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09664" y="2276021"/>
            <a:ext cx="2441448" cy="1682496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23">
            <a:extLst>
              <a:ext uri="{FF2B5EF4-FFF2-40B4-BE49-F238E27FC236}">
                <a16:creationId xmlns:a16="http://schemas.microsoft.com/office/drawing/2014/main" id="{35F208ED-C2A5-4E66-AD25-D5D7D73E6C3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6094" y="2260823"/>
            <a:ext cx="2441448" cy="1682496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23">
            <a:extLst>
              <a:ext uri="{FF2B5EF4-FFF2-40B4-BE49-F238E27FC236}">
                <a16:creationId xmlns:a16="http://schemas.microsoft.com/office/drawing/2014/main" id="{8C8C6B13-E352-4D69-9FB1-F92A36C33D3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07217" y="2266497"/>
            <a:ext cx="2441448" cy="1682496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3C071B65-316E-4CAB-8D44-4F4A520243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085532"/>
            <a:ext cx="2441448" cy="347662"/>
          </a:xfrm>
        </p:spPr>
        <p:txBody>
          <a:bodyPr lIns="146304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77C885E3-D5E0-4CBD-BA10-704E92E5FA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199" y="4469611"/>
            <a:ext cx="2441448" cy="347662"/>
          </a:xfrm>
        </p:spPr>
        <p:txBody>
          <a:bodyPr lIns="146304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EDF1E930-E006-4E8D-912E-5C7DE87EE7A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24054" y="4095056"/>
            <a:ext cx="2441448" cy="347662"/>
          </a:xfrm>
        </p:spPr>
        <p:txBody>
          <a:bodyPr lIns="146304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5C24456D-6FC8-4A02-A705-91CAD806F8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24053" y="4479135"/>
            <a:ext cx="2441448" cy="347662"/>
          </a:xfrm>
        </p:spPr>
        <p:txBody>
          <a:bodyPr lIns="146304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B0AA21CB-553A-476D-9DBE-6B06618FE15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23595" y="4088244"/>
            <a:ext cx="2441448" cy="347662"/>
          </a:xfrm>
        </p:spPr>
        <p:txBody>
          <a:bodyPr lIns="146304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B0CD8AA8-7148-4DD0-89BA-F4D140F241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23594" y="4472323"/>
            <a:ext cx="2441448" cy="347662"/>
          </a:xfrm>
        </p:spPr>
        <p:txBody>
          <a:bodyPr lIns="146304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2" name="Text Placeholder 28">
            <a:extLst>
              <a:ext uri="{FF2B5EF4-FFF2-40B4-BE49-F238E27FC236}">
                <a16:creationId xmlns:a16="http://schemas.microsoft.com/office/drawing/2014/main" id="{C99B4FF6-133C-4927-BD3D-357FBD13CB0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21606" y="4085532"/>
            <a:ext cx="2441448" cy="347662"/>
          </a:xfrm>
        </p:spPr>
        <p:txBody>
          <a:bodyPr lIns="146304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078286AF-2AD6-4303-884E-832045E59D5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21605" y="4469611"/>
            <a:ext cx="2441448" cy="347662"/>
          </a:xfrm>
        </p:spPr>
        <p:txBody>
          <a:bodyPr lIns="146304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432294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C1A14-BCE3-4322-A314-ABFB09FB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6213"/>
            <a:ext cx="10515600" cy="221225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DAC2D8E-199B-430A-BB5F-3EB5B76D6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CAAF529-3AC9-470F-8794-0C4967080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3327F51-D49D-4DCE-9CDC-3B94731A49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290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806039"/>
            <a:ext cx="5157787" cy="584548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90588"/>
            <a:ext cx="5157787" cy="37512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806038"/>
            <a:ext cx="5183188" cy="584549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9024" y="2390588"/>
            <a:ext cx="5183188" cy="37512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1B2486D-C49D-471B-8F3B-AF604894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F226F4B-CA41-4C71-97F3-1B7E442A2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316A3FD-0E7B-4247-AA4F-93E7E99EF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74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FB555E-8FF5-457E-B328-53ABDB595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64ED7-3275-4F98-88B1-4F0832514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61459"/>
            <a:ext cx="10515600" cy="43406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0BCFA-771C-4297-8ACE-974191C705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17DE-CC16-4596-92A2-460BC081E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6E724-AEC3-4D96-A62C-C286B703F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5928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3" r:id="rId3"/>
    <p:sldLayoutId id="2147483661" r:id="rId4"/>
    <p:sldLayoutId id="2147483671" r:id="rId5"/>
    <p:sldLayoutId id="2147483670" r:id="rId6"/>
    <p:sldLayoutId id="2147483672" r:id="rId7"/>
    <p:sldLayoutId id="2147483654" r:id="rId8"/>
    <p:sldLayoutId id="2147483653" r:id="rId9"/>
    <p:sldLayoutId id="2147483667" r:id="rId10"/>
    <p:sldLayoutId id="2147483668" r:id="rId11"/>
    <p:sldLayoutId id="2147483669" r:id="rId12"/>
    <p:sldLayoutId id="2147483649" r:id="rId13"/>
    <p:sldLayoutId id="2147483651" r:id="rId14"/>
    <p:sldLayoutId id="2147483652" r:id="rId15"/>
    <p:sldLayoutId id="2147483655" r:id="rId16"/>
    <p:sldLayoutId id="2147483656" r:id="rId17"/>
    <p:sldLayoutId id="2147483657" r:id="rId18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>
              <a:alpha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b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2pPr>
      <a:lvl3pPr marL="571500" indent="-3429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i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552">
          <p15:clr>
            <a:srgbClr val="F26B43"/>
          </p15:clr>
        </p15:guide>
        <p15:guide id="3" pos="528">
          <p15:clr>
            <a:srgbClr val="F26B43"/>
          </p15:clr>
        </p15:guide>
        <p15:guide id="4" orient="horz" pos="3912">
          <p15:clr>
            <a:srgbClr val="F26B43"/>
          </p15:clr>
        </p15:guide>
        <p15:guide id="5" orient="horz" pos="408">
          <p15:clr>
            <a:srgbClr val="F26B43"/>
          </p15:clr>
        </p15:guide>
        <p15:guide id="6" pos="7152">
          <p15:clr>
            <a:srgbClr val="F26B43"/>
          </p15:clr>
        </p15:guide>
        <p15:guide id="7" pos="2880">
          <p15:clr>
            <a:srgbClr val="F26B43"/>
          </p15:clr>
        </p15:guide>
        <p15:guide id="8" pos="4248">
          <p15:clr>
            <a:srgbClr val="F26B43"/>
          </p15:clr>
        </p15:guide>
        <p15:guide id="9" orient="horz" pos="600">
          <p15:clr>
            <a:srgbClr val="F26B43"/>
          </p15:clr>
        </p15:guide>
        <p15:guide id="10" orient="horz" pos="3792">
          <p15:clr>
            <a:srgbClr val="F26B43"/>
          </p15:clr>
        </p15:guide>
        <p15:guide id="11" pos="7272">
          <p15:clr>
            <a:srgbClr val="F26B43"/>
          </p15:clr>
        </p15:guide>
        <p15:guide id="12" pos="408">
          <p15:clr>
            <a:srgbClr val="F26B43"/>
          </p15:clr>
        </p15:guide>
        <p15:guide id="13" pos="4920">
          <p15:clr>
            <a:srgbClr val="F26B43"/>
          </p15:clr>
        </p15:guide>
        <p15:guide id="14" pos="22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A3385-7A97-4B91-90E4-313A5F648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361" y="428903"/>
            <a:ext cx="3317368" cy="2451949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Railway Reservation System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D600243-42CA-42D2-A56A-C6924D272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303" y="3429001"/>
            <a:ext cx="4107721" cy="26430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Aadithya s (23MID0403)</a:t>
            </a:r>
          </a:p>
          <a:p>
            <a:r>
              <a:rPr lang="en-US" dirty="0"/>
              <a:t>Harshitha(23MID0378)</a:t>
            </a:r>
          </a:p>
          <a:p>
            <a:r>
              <a:rPr lang="en-US" dirty="0"/>
              <a:t>Danasri M S(23MIC0068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AD5D663D-7AB6-D5E2-95C9-83EB5F2466E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2045" r="120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57612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2F4E70-2CB0-9F77-C885-15BEF70DC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ED393EC-9358-4C81-3881-595232AC7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Technology Stack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DFEADF74-15D8-0869-957B-A288DC8E19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Frontend</a:t>
            </a: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HTML/CSS, JavaScript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Backend</a:t>
            </a: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dirty="0">
                <a:solidFill>
                  <a:srgbClr val="F8FA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 JS</a:t>
            </a: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APIs</a:t>
            </a: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Payment gateway (</a:t>
            </a:r>
            <a:r>
              <a:rPr lang="en-IN" b="0" i="0" dirty="0" err="1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Razorpay</a:t>
            </a: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/Paytm)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Tools</a:t>
            </a: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Figma (UI design)</a:t>
            </a: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CCEAF458-6336-1345-1725-CD9AD03D58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56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31DA7F-79D1-D68C-A95B-94289650D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47CE1CE-D125-98D0-FB88-4DA065182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>
              <a:buNone/>
            </a:pPr>
            <a:r>
              <a:rPr lang="en-IN" b="1" i="0" dirty="0">
                <a:solidFill>
                  <a:srgbClr val="F8FAFF"/>
                </a:solidFill>
                <a:effectLst/>
              </a:rPr>
              <a:t> ER Diagram &amp; Database Design</a:t>
            </a: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6F92801D-70C5-3578-502E-A3065583CF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110AE6-DB45-54F9-FCFD-D72E9CA29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342" y="1416660"/>
            <a:ext cx="7995244" cy="50765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6750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C9122-D622-5136-4841-658EA871F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493E53A-CF3D-3DAC-56AB-97022130E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E9F48061-4316-9DD4-E4B8-B7E401C06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073EFE-E9AC-CDA2-19DC-21BD402B2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97" y="1399032"/>
            <a:ext cx="10744477" cy="513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5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7DF8E-C909-BFEE-DD88-8B911D77B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A772CCE-B495-8309-6EED-8A13C11C6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0FE17DE1-9EDD-6078-64BF-0A02A54A29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1FC3C5C1-4885-5E4C-ABA8-4361716CDA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BC7931-A97F-DEAC-1ADC-26177B802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00" y="1428999"/>
            <a:ext cx="10829599" cy="517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838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F0D2F-CDF8-B892-F428-F1798345E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FDDA693-A7E5-1394-DF61-E97E88D69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0DEA096D-B7EE-507C-DB84-2261052BE9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C60EE556-2CB9-F802-091D-C0565154F1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C2830F-3A73-95F4-FBD0-F19821D4B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50" y="1388243"/>
            <a:ext cx="11000177" cy="525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3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52D35-824F-AAD4-5104-A8E836407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3F0176A-6B8C-5C86-D741-23F7F4A6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3B6F1A54-5FF0-F932-0CC5-BD229B83AD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7C261150-E95E-AB51-9FC7-BD8F1B281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4B2C1C-7F8E-D423-D23C-CC39927AB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148" y="1525863"/>
            <a:ext cx="10424182" cy="498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2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BAC69-6E35-833B-A167-0AF030CF3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B9BA7E2-3320-F7EF-B941-90AF2C445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C393A9F5-4397-5F28-C8A6-E0B08E16D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893882-9E1F-A644-61A4-1B980425A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313" y="3224054"/>
            <a:ext cx="6961558" cy="33411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A9664F-DED6-5164-7546-7E0F8F6C8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87" y="1688221"/>
            <a:ext cx="6400138" cy="307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BFF995-7D40-9DCA-5569-93BAD29F0F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76EE5A-1E8A-2AAB-CE80-6786C21E9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0EFFF932-FB24-7940-2AA9-2F45A50DF9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C01178D9-7731-F353-68AD-F7BD0FAF0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B25928-BE08-9A4D-8523-6E06A9C71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37" y="1608814"/>
            <a:ext cx="10077003" cy="48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6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6892E-6BC5-B80B-AEAB-D45C22E74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7091E36-B52F-8196-AEC8-A8D1AD910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F87A6A9C-9C16-7E20-AF40-3C1B179E32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D58486EB-38EA-7B4D-7EB1-2CDE8822F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0CF2C7-74FB-D4C8-DA57-DA575517E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591" y="1648610"/>
            <a:ext cx="10065578" cy="483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884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397F6-A30E-1D52-1921-E11D58C97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2D2D81B-08F1-8EA4-990B-B6748A270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E0CC427C-687F-3A50-C90D-459C54D108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1382E9C8-18AB-6048-AB48-126969FE8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D375D4-697A-D9DB-47A1-25E34992C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88" y="1553497"/>
            <a:ext cx="10189301" cy="483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53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939E1-00A2-4A36-B095-E065A6DE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54E3C-306E-4FC5-A69F-6423F774D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383458"/>
            <a:ext cx="6401231" cy="3431458"/>
          </a:xfrm>
        </p:spPr>
        <p:txBody>
          <a:bodyPr>
            <a:normAutofit fontScale="85000" lnSpcReduction="20000"/>
          </a:bodyPr>
          <a:lstStyle/>
          <a:p>
            <a:r>
              <a:rPr lang="en-IN" b="1" i="0" dirty="0">
                <a:solidFill>
                  <a:srgbClr val="F8FAFF"/>
                </a:solidFill>
                <a:effectLst/>
                <a:latin typeface="DeepSeek-CJK-patch"/>
              </a:rPr>
              <a:t>Introduction</a:t>
            </a:r>
          </a:p>
          <a:p>
            <a:r>
              <a:rPr lang="en-IN" b="1" i="0" dirty="0">
                <a:solidFill>
                  <a:srgbClr val="F8FAFF"/>
                </a:solidFill>
                <a:effectLst/>
                <a:latin typeface="DeepSeek-CJK-patch"/>
              </a:rPr>
              <a:t>Objectives</a:t>
            </a:r>
          </a:p>
          <a:p>
            <a:r>
              <a:rPr lang="en-IN" b="1" i="0" dirty="0">
                <a:solidFill>
                  <a:srgbClr val="F8FAFF"/>
                </a:solidFill>
                <a:effectLst/>
                <a:latin typeface="DeepSeek-CJK-patch"/>
              </a:rPr>
              <a:t>System Features</a:t>
            </a:r>
          </a:p>
          <a:p>
            <a:r>
              <a:rPr lang="en-IN" b="1" i="0" dirty="0">
                <a:solidFill>
                  <a:srgbClr val="F8FAFF"/>
                </a:solidFill>
                <a:effectLst/>
                <a:latin typeface="DeepSeek-CJK-patch"/>
              </a:rPr>
              <a:t>Technology Stack</a:t>
            </a:r>
          </a:p>
          <a:p>
            <a:r>
              <a:rPr lang="en-IN" b="1" i="0" dirty="0">
                <a:solidFill>
                  <a:srgbClr val="F8FAFF"/>
                </a:solidFill>
                <a:effectLst/>
                <a:latin typeface="DeepSeek-CJK-patch"/>
              </a:rPr>
              <a:t> ER Diagram &amp; Database Design</a:t>
            </a:r>
          </a:p>
          <a:p>
            <a:r>
              <a:rPr lang="en-IN" b="1" i="0" dirty="0">
                <a:solidFill>
                  <a:srgbClr val="F8FAFF"/>
                </a:solidFill>
                <a:effectLst/>
                <a:latin typeface="DeepSeek-CJK-patch"/>
              </a:rPr>
              <a:t>Screenshots/Wireframes</a:t>
            </a:r>
          </a:p>
          <a:p>
            <a:r>
              <a:rPr lang="en-IN" b="1" i="0" dirty="0">
                <a:solidFill>
                  <a:srgbClr val="F8FAFF"/>
                </a:solidFill>
                <a:effectLst/>
                <a:latin typeface="DeepSeek-CJK-patch"/>
              </a:rPr>
              <a:t>Future Enhancements</a:t>
            </a:r>
          </a:p>
          <a:p>
            <a:r>
              <a:rPr lang="en-IN" b="1" i="0" dirty="0">
                <a:solidFill>
                  <a:srgbClr val="F8FAFF"/>
                </a:solidFill>
                <a:effectLst/>
                <a:latin typeface="DeepSeek-CJK-patch"/>
              </a:rPr>
              <a:t>Conclusion</a:t>
            </a:r>
          </a:p>
        </p:txBody>
      </p:sp>
      <p:sp>
        <p:nvSpPr>
          <p:cNvPr id="75" name="Footer Placeholder 74">
            <a:extLst>
              <a:ext uri="{FF2B5EF4-FFF2-40B4-BE49-F238E27FC236}">
                <a16:creationId xmlns:a16="http://schemas.microsoft.com/office/drawing/2014/main" id="{CF942400-E869-4121-A513-9B1FADE55A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</p:spPr>
        <p:txBody>
          <a:bodyPr/>
          <a:lstStyle/>
          <a:p>
            <a:r>
              <a:rPr lang="en-US" dirty="0"/>
              <a:t>Sample Text</a:t>
            </a:r>
          </a:p>
        </p:txBody>
      </p:sp>
      <p:sp>
        <p:nvSpPr>
          <p:cNvPr id="76" name="Slide Number Placeholder 75">
            <a:extLst>
              <a:ext uri="{FF2B5EF4-FFF2-40B4-BE49-F238E27FC236}">
                <a16:creationId xmlns:a16="http://schemas.microsoft.com/office/drawing/2014/main" id="{4FCE912F-09D6-4C14-A807-126C32B03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E310D362-C11A-3477-11EB-222B4CC3AF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155" r="8155"/>
          <a:stretch>
            <a:fillRect/>
          </a:stretch>
        </p:blipFill>
        <p:spPr/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2B75DAE-FEAA-5D98-2105-76CC59CCDFF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8180" r="8180"/>
          <a:stretch>
            <a:fillRect/>
          </a:stretch>
        </p:blipFill>
        <p:spPr/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CEF3B56B-5C40-A692-6912-DA99F8A9224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/>
          <a:srcRect l="8155" r="8155"/>
          <a:stretch>
            <a:fillRect/>
          </a:stretch>
        </p:blipFill>
        <p:spPr/>
      </p:pic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3F6443C2-FD23-F8C5-5C3F-04E4BC57287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l="8180" r="81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17231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102F52-2E3A-5E9C-6518-B6828D3A6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29E726-7118-92B9-7441-39E3BB93E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11D85D93-27AE-35B6-E2B7-D4EF1184A17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6D7BB3ED-6190-BDEB-54A2-A41A684DD9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F981DB-91B7-DFE8-DE88-D0060B8F7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590" y="1553497"/>
            <a:ext cx="10023801" cy="480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653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CE87D-919B-7B82-3CDF-2721957F8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B5C0E2-D483-F3EB-BB5D-181E41939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B84695FC-07A7-E20E-1B30-96AA63A057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E29B7D36-43C4-54CA-2A11-3A22E8B90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4EE7F2-BA06-D44F-D8F2-89A213D10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929" y="1544356"/>
            <a:ext cx="10181053" cy="481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56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87306-4A3E-833F-F294-B1B2913F85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0F1553E-539B-6E32-F3FF-932305F3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7C5C9B15-3E0B-C07F-337C-65DAF73EBB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725C7F68-183F-5904-BE28-FEB71CA2A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E3ABCE-B430-DBC6-DA82-798B54532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177" y="1601854"/>
            <a:ext cx="9946124" cy="470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645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395A5-8B09-5FB9-06C6-0AEF94312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92405F9-BF91-389F-9FF2-37E624C31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6C010FFC-CC79-505B-CCBF-FEF3456853F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8FFA1EDB-D639-E6EC-F22C-B891E61DD6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77D827-9318-3B95-E87B-340B97D1F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586" y="1668150"/>
            <a:ext cx="10170828" cy="487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20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7B469-1C30-52DF-8ADF-86AB846A7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BE66555-C88A-CA62-1661-9419EDD99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 Screenshots/Wireframes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B67DEBF3-ECAF-9D4F-575C-CA8A9FCAF8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240AD03A-2226-7E1E-C4E3-0A1FF1FB00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F18B42-A14F-2F02-1B68-B0968AE7F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436" y="1491943"/>
            <a:ext cx="10336973" cy="492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691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4041CF-0908-396B-BB9D-5C4E8387D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0EC6399-B13D-4AF6-1120-A4C8FBBDE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Conclusion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FAE68361-6B3F-CFFA-6AA2-10A336D1BE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None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Railway Reservation System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a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modern, efficient, and user-friendly solution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designed to transform traditional train ticket booking into a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fast, secure, and hassle-free digital experience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By leveraging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web/mobile technologies, real-time databases, and secure payment gateways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this system successfully addresses the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manual reservation methods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such as long queues, human errors, fraud risks, and inefficiencies.</a:t>
            </a:r>
          </a:p>
          <a:p>
            <a:pPr algn="l">
              <a:buNone/>
            </a:pP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Achievements</a:t>
            </a:r>
          </a:p>
          <a:p>
            <a:pPr algn="l"/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ticket booking &amp; cancellation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Reducing dependency on physical counters.</a:t>
            </a:r>
            <a:b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seat availability &amp; PNR tracking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Enhancing passenger convenience.</a:t>
            </a:r>
            <a:b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Secure digital payments &amp; e-tickets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Minimizing fraud and paper waste.</a:t>
            </a:r>
            <a:b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 dashboard &amp; analytics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Helping railways optimize operations and revenue.</a:t>
            </a:r>
          </a:p>
          <a:p>
            <a:pPr algn="l">
              <a:buNone/>
            </a:pP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 of the Project</a:t>
            </a:r>
          </a:p>
          <a:p>
            <a:pPr algn="l"/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Passengers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Faster bookings, instant refunds, and 24/7 accessibility.</a:t>
            </a:r>
            <a:b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Railways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Reduced operational costs, better crowd management, and data-driven decision-making.</a:t>
            </a:r>
            <a:b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the Environment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Paperless tickets contribute to sustainability.</a:t>
            </a: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50E340BC-F711-2386-0C10-21C522831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51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2AA78-FAB6-4776-8D07-F29C78281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</p:spPr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CC7B1733-8B85-4D01-A9F3-45031C885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DEC2337-971E-40D7-9E00-B8236AABA95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00" y="4085532"/>
            <a:ext cx="2441448" cy="347662"/>
          </a:xfrm>
        </p:spPr>
        <p:txBody>
          <a:bodyPr/>
          <a:lstStyle/>
          <a:p>
            <a:r>
              <a:rPr lang="en-US" dirty="0"/>
              <a:t>Aadithya 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7D8B8C3-6895-4F2E-9A9F-D90FA954AA0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4469611"/>
            <a:ext cx="2441448" cy="347662"/>
          </a:xfrm>
        </p:spPr>
        <p:txBody>
          <a:bodyPr/>
          <a:lstStyle/>
          <a:p>
            <a:r>
              <a:rPr lang="en-US" dirty="0"/>
              <a:t>Stake holder-1</a:t>
            </a:r>
          </a:p>
          <a:p>
            <a:r>
              <a:rPr lang="en-US" dirty="0"/>
              <a:t>23MID0403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B3C5056-4231-44C8-A610-90D899B93A4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903249" y="4095056"/>
            <a:ext cx="2685161" cy="347662"/>
          </a:xfrm>
        </p:spPr>
        <p:txBody>
          <a:bodyPr/>
          <a:lstStyle/>
          <a:p>
            <a:r>
              <a:rPr lang="en-US" dirty="0"/>
              <a:t>Danasri M 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7089B65-7E0C-454E-A6CA-D46B7240C63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03249" y="4479135"/>
            <a:ext cx="2441448" cy="347662"/>
          </a:xfrm>
        </p:spPr>
        <p:txBody>
          <a:bodyPr/>
          <a:lstStyle/>
          <a:p>
            <a:r>
              <a:rPr lang="en-US" dirty="0"/>
              <a:t>Stake holder-2</a:t>
            </a:r>
          </a:p>
          <a:p>
            <a:r>
              <a:rPr lang="en-US" dirty="0"/>
              <a:t>23MIC0068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5B7FEBA-B1C2-4040-8936-1BE7D957A35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99879" y="4165946"/>
            <a:ext cx="2441448" cy="347662"/>
          </a:xfrm>
        </p:spPr>
        <p:txBody>
          <a:bodyPr/>
          <a:lstStyle/>
          <a:p>
            <a:r>
              <a:rPr lang="en-US" dirty="0"/>
              <a:t>Harshitha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01B8642-4073-457F-AA95-478A8F0DD0C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99878" y="4472323"/>
            <a:ext cx="3052918" cy="347662"/>
          </a:xfrm>
        </p:spPr>
        <p:txBody>
          <a:bodyPr/>
          <a:lstStyle/>
          <a:p>
            <a:r>
              <a:rPr lang="en-US" dirty="0"/>
              <a:t>Stake holder-3</a:t>
            </a:r>
          </a:p>
          <a:p>
            <a:r>
              <a:rPr lang="en-US" dirty="0"/>
              <a:t>23MID378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F5B2F661-8682-34CD-4630-FE34207CFA5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11" r="1611"/>
          <a:stretch>
            <a:fillRect/>
          </a:stretch>
        </p:blipFill>
        <p:spPr/>
      </p:pic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79807850-EF78-25CF-6E96-F123D4C937E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611" r="1611"/>
          <a:stretch>
            <a:fillRect/>
          </a:stretch>
        </p:blipFill>
        <p:spPr>
          <a:xfrm>
            <a:off x="4485982" y="2236761"/>
            <a:ext cx="2441448" cy="1682496"/>
          </a:xfrm>
        </p:spPr>
      </p:pic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id="{F8D2EFF4-181A-6B7B-282F-72183C430D4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l="1611" r="1611"/>
          <a:stretch>
            <a:fillRect/>
          </a:stretch>
        </p:blipFill>
        <p:spPr>
          <a:xfrm>
            <a:off x="7706019" y="2236761"/>
            <a:ext cx="2441448" cy="1682496"/>
          </a:xfrm>
        </p:spPr>
      </p:pic>
    </p:spTree>
    <p:extLst>
      <p:ext uri="{BB962C8B-B14F-4D97-AF65-F5344CB8AC3E}">
        <p14:creationId xmlns:p14="http://schemas.microsoft.com/office/powerpoint/2010/main" val="376944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FE449-E96C-4E0E-A449-9E0701A90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647700"/>
            <a:ext cx="3680395" cy="140334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F7967-21CD-4D4E-A475-5040D50F9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3323303"/>
            <a:ext cx="3364358" cy="3033046"/>
          </a:xfrm>
        </p:spPr>
        <p:txBody>
          <a:bodyPr/>
          <a:lstStyle/>
          <a:p>
            <a:r>
              <a:rPr lang="en-US" dirty="0"/>
              <a:t>Harshitha 23MID0378</a:t>
            </a:r>
          </a:p>
          <a:p>
            <a:r>
              <a:rPr lang="en-US" dirty="0"/>
              <a:t>Aadithya S 23MID0403</a:t>
            </a:r>
          </a:p>
          <a:p>
            <a:r>
              <a:rPr lang="en-US" dirty="0"/>
              <a:t>Danasri M S 23MIC0068</a:t>
            </a:r>
          </a:p>
          <a:p>
            <a:endParaRPr lang="en-US" dirty="0"/>
          </a:p>
        </p:txBody>
      </p:sp>
      <p:pic>
        <p:nvPicPr>
          <p:cNvPr id="16" name="Picture Placeholder 5" descr="forest">
            <a:extLst>
              <a:ext uri="{FF2B5EF4-FFF2-40B4-BE49-F238E27FC236}">
                <a16:creationId xmlns:a16="http://schemas.microsoft.com/office/drawing/2014/main" id="{474772FB-EF5F-44F3-8C06-F39CA59EF5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5175" y="0"/>
            <a:ext cx="7616825" cy="6858000"/>
          </a:xfrm>
        </p:spPr>
      </p:pic>
      <p:sp>
        <p:nvSpPr>
          <p:cNvPr id="42" name="Footer Placeholder 41">
            <a:extLst>
              <a:ext uri="{FF2B5EF4-FFF2-40B4-BE49-F238E27FC236}">
                <a16:creationId xmlns:a16="http://schemas.microsoft.com/office/drawing/2014/main" id="{11F0E6E0-DC32-4105-A773-65DCBEEDB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399" y="6356350"/>
            <a:ext cx="5029203" cy="365125"/>
          </a:xfrm>
        </p:spPr>
        <p:txBody>
          <a:bodyPr/>
          <a:lstStyle/>
          <a:p>
            <a:r>
              <a:rPr lang="en-US" dirty="0"/>
              <a:t>Sample Text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B95B4304-0747-4AD1-BD3D-E4BFD5441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7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283E3-686A-4399-B44D-71E2E0C59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5059252"/>
            <a:ext cx="6874327" cy="1209275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DAD0D3-3611-4738-8AC3-77B22099B2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4857135"/>
            <a:ext cx="3392445" cy="1447145"/>
          </a:xfrm>
        </p:spPr>
        <p:txBody>
          <a:bodyPr>
            <a:normAutofit fontScale="55000" lnSpcReduction="20000"/>
          </a:bodyPr>
          <a:lstStyle/>
          <a:p>
            <a:r>
              <a:rPr lang="en-US" b="0" i="0" dirty="0">
                <a:solidFill>
                  <a:srgbClr val="F8FAFF"/>
                </a:solidFill>
                <a:effectLst/>
              </a:rPr>
              <a:t>Purpose of the project railway reservation system</a:t>
            </a:r>
          </a:p>
          <a:p>
            <a:r>
              <a:rPr lang="en-US" b="0" i="0" dirty="0">
                <a:solidFill>
                  <a:srgbClr val="F8FAFF"/>
                </a:solidFill>
                <a:effectLst/>
                <a:latin typeface="DeepSeek-CJK-patch"/>
              </a:rPr>
              <a:t>Problems with current manual systems</a:t>
            </a:r>
          </a:p>
          <a:p>
            <a:r>
              <a:rPr lang="en-US" b="0" i="0" dirty="0">
                <a:solidFill>
                  <a:srgbClr val="F8FAFF"/>
                </a:solidFill>
                <a:effectLst/>
                <a:latin typeface="DeepSeek-CJK-patch"/>
              </a:rPr>
              <a:t>Benefits of the proposed system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362EE73D-D88B-0BD0-1480-18886823A7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1926" b="219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718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CE88BB9-5E8A-474F-B7C0-BC6738C24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r>
              <a:rPr lang="en-US" b="1" i="0" dirty="0">
                <a:solidFill>
                  <a:schemeClr val="tx1"/>
                </a:solidFill>
                <a:effectLst/>
              </a:rPr>
              <a:t>Purpose of the project railway reservation system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26331C6E-6EC6-4BCA-90FC-D61437684A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419635"/>
            <a:ext cx="10292340" cy="5059823"/>
          </a:xfrm>
        </p:spPr>
        <p:txBody>
          <a:bodyPr>
            <a:noAutofit/>
          </a:bodyPr>
          <a:lstStyle/>
          <a:p>
            <a:pPr algn="l">
              <a:buNone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Railway Reservation System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designed to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digitize and streamline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process of booking, managing, and canceling train tickets. Its primary purposes include:</a:t>
            </a:r>
          </a:p>
          <a:p>
            <a:pPr algn="l">
              <a:buNone/>
            </a:pP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Automating Ticket Booking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Eliminate long queues at ticket counters.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Allow passengers to book tickets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online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anytime, anywhere.</a:t>
            </a:r>
          </a:p>
          <a:p>
            <a:pPr algn="l">
              <a:buNone/>
            </a:pP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Real-Time Seat Availability &amp; Scheduling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up-to-date information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on train schedules, seat availability, and fares.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Reduce conflicts from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overbooking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or manual errors.</a:t>
            </a:r>
          </a:p>
          <a:p>
            <a:pPr algn="l">
              <a:buNone/>
            </a:pP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Secure &amp; Convenient Payments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Integrate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online payment gateways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(UPI, credit/debit cards, net banking).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Ensure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secure transactions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with encryption and OTP verification.</a:t>
            </a:r>
          </a:p>
          <a:p>
            <a:pPr algn="l">
              <a:buNone/>
            </a:pP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E-Tickets &amp; Digital Records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Generate </a:t>
            </a:r>
            <a:r>
              <a:rPr lang="en-US" sz="15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e-tickets</a:t>
            </a: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(PDF/QR codes) to reduce paper waste.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Store booking history for easy access and refunds.</a:t>
            </a: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F09696C5-2D5D-4774-8ED7-53F2BB60D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43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9BF89-E85D-1B52-8268-9D9562D28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8EC37D-761C-14B6-AC66-D74EEFBF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r>
              <a:rPr lang="en-US" b="0" i="0" dirty="0">
                <a:solidFill>
                  <a:srgbClr val="F8FAFF"/>
                </a:solidFill>
                <a:effectLst/>
              </a:rPr>
              <a:t>Problems with current manual systems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523C2264-AA7B-F093-51A2-98367873AF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419635"/>
            <a:ext cx="10292340" cy="5059823"/>
          </a:xfrm>
        </p:spPr>
        <p:txBody>
          <a:bodyPr>
            <a:noAutofit/>
          </a:bodyPr>
          <a:lstStyle/>
          <a:p>
            <a:pPr algn="l">
              <a:buNone/>
            </a:pP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Long Queues &amp; Waiting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Passengers must </a:t>
            </a: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stand in long lines</a:t>
            </a: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at ticket counters.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Peak hours</a:t>
            </a: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(festivals, holidays) worsen delays.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Time-consuming process</a:t>
            </a: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for both travelers and staff.</a:t>
            </a:r>
          </a:p>
          <a:p>
            <a:pPr algn="l">
              <a:buNone/>
            </a:pP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Human Errors in Bookings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Manual entry leads to </a:t>
            </a: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wrong names, dates, or seat numbers</a:t>
            </a: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Miscommunication between staff and passengers.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Overbooking</a:t>
            </a: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due to lack of real-time updates.</a:t>
            </a:r>
          </a:p>
          <a:p>
            <a:pPr algn="l">
              <a:buNone/>
            </a:pP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Limited Accessibility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Only available at </a:t>
            </a: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physical counters</a:t>
            </a: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during working hours.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Remote/rural areas</a:t>
            </a: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lack sufficient booking centers.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No 24/7 service</a:t>
            </a:r>
            <a:r>
              <a:rPr lang="en-US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(unlike online systems).</a:t>
            </a:r>
          </a:p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the Digital Railway Reservation System Solves These Problems</a:t>
            </a:r>
          </a:p>
          <a:p>
            <a:pPr algn="l"/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 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Online 24/7 bookings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→ No queues.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 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seat allocation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→ No overbooking.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 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E-tickets &amp; QR codes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→ No fraud.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 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Instant refunds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→ Transparent process.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 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tracking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→ Better passenger experience.</a:t>
            </a:r>
          </a:p>
          <a:p>
            <a:pPr algn="l">
              <a:buNone/>
            </a:pPr>
            <a:endParaRPr lang="en-US" sz="1500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A6F0A5AA-1B07-BE97-BD8A-5131A262C3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EB7BF-F04D-170B-BC7B-A908C3AF3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425FF0A-943F-10A7-929F-56049FF54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l">
              <a:spcBef>
                <a:spcPts val="300"/>
              </a:spcBef>
            </a:pPr>
            <a:r>
              <a:rPr lang="en-US" b="0" i="0" dirty="0">
                <a:solidFill>
                  <a:srgbClr val="F8FAFF"/>
                </a:solidFill>
                <a:effectLst/>
              </a:rPr>
              <a:t>Benefits of the proposed system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92B718F2-EC0C-61A4-0F5D-19E1C0C4C1F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419635"/>
            <a:ext cx="10292340" cy="5059823"/>
          </a:xfrm>
        </p:spPr>
        <p:txBody>
          <a:bodyPr>
            <a:noAutofit/>
          </a:bodyPr>
          <a:lstStyle/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Faster &amp; Hassle-Free Booking</a:t>
            </a:r>
          </a:p>
          <a:p>
            <a:pPr algn="l">
              <a:buNone/>
            </a:pP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24/7 Online Access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Book tickets anytime from anywhere.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 Long Queues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Eliminates physical counter delays.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Instant Confirmation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E-tickets generated in seconds.</a:t>
            </a:r>
          </a:p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Real-Time Seat Availability &amp; Scheduling</a:t>
            </a:r>
          </a:p>
          <a:p>
            <a:pPr algn="l">
              <a:buNone/>
            </a:pP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Live Updates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Passengers see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available seats, train delays, and alternative routes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Dynamic Pricing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Automatic fare adjustments based on demand.</a:t>
            </a:r>
          </a:p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Secure &amp; Multiple Payment Options</a:t>
            </a:r>
          </a:p>
          <a:p>
            <a:pPr algn="l"/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UPI, Cards, Wallets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Supports all digital payment modes.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Encrypted Transactions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Reduces fraud risks.</a:t>
            </a:r>
          </a:p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E-Tickets &amp; Digital Records</a:t>
            </a:r>
          </a:p>
          <a:p>
            <a:pPr algn="l">
              <a:buNone/>
            </a:pP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Paperless Travel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QR-based e-tickets reduce environmental waste.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Booking History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Passengers can access past trips anytime.</a:t>
            </a:r>
          </a:p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Easy Cancellations &amp; Refunds</a:t>
            </a:r>
          </a:p>
          <a:p>
            <a:pPr algn="l">
              <a:buNone/>
            </a:pP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Self-Service Cancellation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No need to visit counters.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Refunds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Faster processing to bank accounts.</a:t>
            </a:r>
            <a:endParaRPr lang="en-US" sz="1500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67E97B61-9F9C-9D41-3E0D-83FADEA4B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765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0C6B2-DE2D-119F-1D30-9A077F85C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169568-C402-EBB6-E35F-373D9D525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l">
              <a:spcBef>
                <a:spcPts val="300"/>
              </a:spcBef>
            </a:pPr>
            <a:r>
              <a:rPr lang="en-US" b="0" i="0" dirty="0">
                <a:solidFill>
                  <a:srgbClr val="F8FAFF"/>
                </a:solidFill>
                <a:effectLst/>
              </a:rPr>
              <a:t>Benefits of the proposed system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88187A20-0DE8-7633-69BF-5109B3A32D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419635"/>
            <a:ext cx="10292340" cy="5059823"/>
          </a:xfrm>
        </p:spPr>
        <p:txBody>
          <a:bodyPr>
            <a:noAutofit/>
          </a:bodyPr>
          <a:lstStyle/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Faster &amp; Hassle-Free Booking</a:t>
            </a:r>
          </a:p>
          <a:p>
            <a:pPr algn="l">
              <a:buNone/>
            </a:pP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24/7 Online Access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Book tickets anytime from anywhere.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 Long Queues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Eliminates physical counter delays.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Instant Confirmation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E-tickets generated in seconds.</a:t>
            </a:r>
          </a:p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Real-Time Seat Availability &amp; Scheduling</a:t>
            </a:r>
          </a:p>
          <a:p>
            <a:pPr algn="l">
              <a:buNone/>
            </a:pP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Live Updates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Passengers see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available seats, train delays, and alternative routes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Dynamic Pricing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Automatic fare adjustments based on demand.</a:t>
            </a:r>
          </a:p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Secure &amp; Multiple Payment Options</a:t>
            </a:r>
          </a:p>
          <a:p>
            <a:pPr algn="l"/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UPI, Cards, Wallets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Supports all digital payment modes.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Encrypted Transactions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Reduces fraud risks.</a:t>
            </a:r>
          </a:p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E-Tickets &amp; Digital Records</a:t>
            </a:r>
          </a:p>
          <a:p>
            <a:pPr algn="l">
              <a:buNone/>
            </a:pP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Paperless Travel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QR-based e-tickets reduce environmental waste.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Booking History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Passengers can access past trips anytime.</a:t>
            </a:r>
          </a:p>
          <a:p>
            <a:pPr algn="l">
              <a:buNone/>
            </a:pP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Easy Cancellations &amp; Refunds</a:t>
            </a:r>
          </a:p>
          <a:p>
            <a:pPr algn="l">
              <a:buNone/>
            </a:pP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Self-Service Cancellation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No need to visit counters.</a:t>
            </a:r>
            <a:b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 </a:t>
            </a:r>
            <a:r>
              <a:rPr lang="en-IN" sz="12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Refunds</a:t>
            </a:r>
            <a:r>
              <a:rPr lang="en-IN" sz="12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Faster processing to bank accounts.</a:t>
            </a:r>
            <a:endParaRPr lang="en-US" sz="1500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7F211AF6-4DDC-5D1C-1205-7693BE38EC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064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74E9C-5CCF-45C0-ACEF-474DB373A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480F5F8-A439-9B3A-B433-6592C7E3F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Objectives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2E324F55-49A3-5FD1-8BA5-88B053D8EE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None/>
            </a:pP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Primary Objectives (Core Functionalities)</a:t>
            </a:r>
          </a:p>
          <a:p>
            <a:pPr algn="l">
              <a:buNone/>
            </a:pP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Online Ticket Booking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Allow passengers to book tickets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anytime, anywhere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via web/mobile.</a:t>
            </a:r>
            <a:b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Seat Availability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Show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live updates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on train schedules and seat status.</a:t>
            </a:r>
            <a:b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Secure Payments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Integrate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UPI, cards, wallets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with encrypted transactions.</a:t>
            </a:r>
            <a:b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E-Ticket Generation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Provide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digital tickets (PDF/QR codes)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reduce paper use.</a:t>
            </a:r>
          </a:p>
          <a:p>
            <a:pPr algn="l">
              <a:buNone/>
            </a:pP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Passenger-Centric Objectives</a:t>
            </a:r>
          </a:p>
          <a:p>
            <a:pPr algn="l"/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Simple navigation for all age groups.</a:t>
            </a:r>
            <a:b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Multi-Language Support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Cater to diverse users (Hindi, English, regional languages).</a:t>
            </a:r>
            <a:b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Support for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disabled users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(screen readers, voice commands).</a:t>
            </a:r>
          </a:p>
          <a:p>
            <a:pPr algn="l">
              <a:buNone/>
            </a:pP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Railway Management Objectives</a:t>
            </a:r>
          </a:p>
          <a:p>
            <a:pPr algn="l"/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Scheduling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Optimize train routes and timings based on demand.</a:t>
            </a:r>
            <a:b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Fraud Prevention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Stop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black marketing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via OTP/biometric verification.</a:t>
            </a:r>
            <a:b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Analytics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Generate reports on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occupancy, revenue, peak travel times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✔ </a:t>
            </a:r>
            <a:r>
              <a:rPr lang="en-IN" sz="1400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Staff Efficiency</a:t>
            </a:r>
            <a:r>
              <a:rPr lang="en-IN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– Reduce manual workload for railway employees.</a:t>
            </a:r>
          </a:p>
          <a:p>
            <a:pPr algn="l">
              <a:buNone/>
            </a:pPr>
            <a:endParaRPr lang="en-US" sz="1400" b="0" i="0" dirty="0">
              <a:solidFill>
                <a:srgbClr val="F8FA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83090430-12A1-6703-A189-5E171F909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949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C2EA2-F1C7-9998-32F1-FD6FC9D4E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B60D550-324C-01C5-978D-2CAA91B35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550607"/>
            <a:ext cx="10515600" cy="747252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rgbClr val="F8FAFF"/>
                </a:solidFill>
                <a:effectLst/>
              </a:rPr>
              <a:t>System Features</a:t>
            </a:r>
          </a:p>
        </p:txBody>
      </p:sp>
      <p:sp>
        <p:nvSpPr>
          <p:cNvPr id="81" name="Text Placeholder 80">
            <a:extLst>
              <a:ext uri="{FF2B5EF4-FFF2-40B4-BE49-F238E27FC236}">
                <a16:creationId xmlns:a16="http://schemas.microsoft.com/office/drawing/2014/main" id="{9D1D04E3-2C79-D1EE-E80F-5B0D674918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069" y="1553497"/>
            <a:ext cx="10292340" cy="492596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Roles</a:t>
            </a: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Admin, Passenger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Functions</a:t>
            </a: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registration/login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search (source, destination, date)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Seat selection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IN" b="0" dirty="0">
                <a:solidFill>
                  <a:srgbClr val="F8FA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Meal Selection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Online payment (UPI, cards, wallets)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 Panel</a:t>
            </a:r>
            <a:r>
              <a:rPr lang="en-IN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Train scheduling, user management, analytics</a:t>
            </a: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83716797-A30D-B7DB-5EFD-5A6DA7F785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3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ineVTI">
  <a:themeElements>
    <a:clrScheme name="Pine">
      <a:dk1>
        <a:sysClr val="windowText" lastClr="000000"/>
      </a:dk1>
      <a:lt1>
        <a:sysClr val="window" lastClr="FFFFFF"/>
      </a:lt1>
      <a:dk2>
        <a:srgbClr val="081B19"/>
      </a:dk2>
      <a:lt2>
        <a:srgbClr val="E2D4CA"/>
      </a:lt2>
      <a:accent1>
        <a:srgbClr val="415347"/>
      </a:accent1>
      <a:accent2>
        <a:srgbClr val="753E33"/>
      </a:accent2>
      <a:accent3>
        <a:srgbClr val="7B614F"/>
      </a:accent3>
      <a:accent4>
        <a:srgbClr val="827B6D"/>
      </a:accent4>
      <a:accent5>
        <a:srgbClr val="495255"/>
      </a:accent5>
      <a:accent6>
        <a:srgbClr val="2D5358"/>
      </a:accent6>
      <a:hlink>
        <a:srgbClr val="A8705D"/>
      </a:hlink>
      <a:folHlink>
        <a:srgbClr val="5B688B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ineVTI" id="{14D52F43-08F7-4BCB-8A4A-FBED84E2C440}" vid="{D076F849-C9D7-4142-B46C-46BAC587EA7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8FF5174-EF46-4DB3-9E31-B6FFE71C18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E577EAC-B6FB-4CBD-9524-1AB1B096FD3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AEE90C5-1E1C-444C-A570-923DC6A5471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_PineVTI</Template>
  <TotalTime>75</TotalTime>
  <Words>1246</Words>
  <Application>Microsoft Office PowerPoint</Application>
  <PresentationFormat>Widescreen</PresentationFormat>
  <Paragraphs>150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Dante</vt:lpstr>
      <vt:lpstr>DeepSeek-CJK-patch</vt:lpstr>
      <vt:lpstr>Times New Roman</vt:lpstr>
      <vt:lpstr>PineVTI</vt:lpstr>
      <vt:lpstr>Railway Reservation System</vt:lpstr>
      <vt:lpstr>Agenda</vt:lpstr>
      <vt:lpstr>Introduction</vt:lpstr>
      <vt:lpstr>Purpose of the project railway reservation system</vt:lpstr>
      <vt:lpstr>Problems with current manual systems</vt:lpstr>
      <vt:lpstr>Benefits of the proposed system</vt:lpstr>
      <vt:lpstr>Benefits of the proposed system</vt:lpstr>
      <vt:lpstr>Objectives</vt:lpstr>
      <vt:lpstr>System Features</vt:lpstr>
      <vt:lpstr>Technology Stack</vt:lpstr>
      <vt:lpstr> ER Diagram &amp; Database Design</vt:lpstr>
      <vt:lpstr> Screenshots/Wireframes</vt:lpstr>
      <vt:lpstr> Screenshots/Wireframes</vt:lpstr>
      <vt:lpstr> Screenshots/Wireframes</vt:lpstr>
      <vt:lpstr> Screenshots/Wireframes</vt:lpstr>
      <vt:lpstr> Screenshots/Wireframes</vt:lpstr>
      <vt:lpstr> Screenshots/Wireframes</vt:lpstr>
      <vt:lpstr> Screenshots/Wireframes</vt:lpstr>
      <vt:lpstr> Screenshots/Wireframes</vt:lpstr>
      <vt:lpstr> Screenshots/Wireframes</vt:lpstr>
      <vt:lpstr> Screenshots/Wireframes</vt:lpstr>
      <vt:lpstr> Screenshots/Wireframes</vt:lpstr>
      <vt:lpstr> Screenshots/Wireframes</vt:lpstr>
      <vt:lpstr> Screenshots/Wireframes</vt:lpstr>
      <vt:lpstr>Conclusion</vt:lpstr>
      <vt:lpstr>Team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Simple aadi</dc:creator>
  <cp:lastModifiedBy>vemala harshitha</cp:lastModifiedBy>
  <cp:revision>4</cp:revision>
  <dcterms:created xsi:type="dcterms:W3CDTF">2021-04-23T07:38:37Z</dcterms:created>
  <dcterms:modified xsi:type="dcterms:W3CDTF">2025-04-02T03:15:20Z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